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93813" autoAdjust="0"/>
  </p:normalViewPr>
  <p:slideViewPr>
    <p:cSldViewPr snapToObjects="1">
      <p:cViewPr>
        <p:scale>
          <a:sx n="97" d="100"/>
          <a:sy n="97" d="100"/>
        </p:scale>
        <p:origin x="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Introduction to Deep Learning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31840" y="6070176"/>
            <a:ext cx="5869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Based on“Deep Learning Tutorial”by Yann LeCun</a:t>
            </a:r>
          </a:p>
          <a:p>
            <a:r>
              <a:rPr lang="en-US" altLang="ko-KR" dirty="0" smtClean="0"/>
              <a:t> and other various sources.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8000" dirty="0" smtClean="0"/>
              <a:t>Applications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2811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Recognition (CNN)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47478"/>
            <a:ext cx="6408712" cy="449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4044" y="6408748"/>
            <a:ext cx="807524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B. Zhou, A. </a:t>
            </a:r>
            <a:r>
              <a:rPr lang="en-US" altLang="ko-KR" sz="1000" dirty="0" err="1"/>
              <a:t>Lapedriza</a:t>
            </a:r>
            <a:r>
              <a:rPr lang="en-US" altLang="ko-KR" sz="1000" dirty="0"/>
              <a:t>, J. Xiao, A. </a:t>
            </a:r>
            <a:r>
              <a:rPr lang="en-US" altLang="ko-KR" sz="1000" dirty="0" err="1"/>
              <a:t>Torralba</a:t>
            </a:r>
            <a:r>
              <a:rPr lang="en-US" altLang="ko-KR" sz="1000" dirty="0"/>
              <a:t>, and A. Oliva. “Learning Deep Features for Scene Recognition using Places Database.” Advances in Neural Information Processing Systems 27 (NIPS), 2014.</a:t>
            </a:r>
            <a:endParaRPr lang="ko-KR" altLang="en-US" sz="1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8" y="1205710"/>
            <a:ext cx="75057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6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Visual Style Recognition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482" y="6504438"/>
            <a:ext cx="6102424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Karayev</a:t>
            </a:r>
            <a:r>
              <a:rPr lang="en-US" altLang="ko-KR" sz="1000" dirty="0"/>
              <a:t>, Sergey, et al. "Recognizing image style." 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arXiv:1311.3715</a:t>
            </a:r>
            <a:r>
              <a:rPr lang="en-US" altLang="ko-KR" sz="1000" dirty="0"/>
              <a:t> (2013).</a:t>
            </a:r>
            <a:endParaRPr lang="ko-KR" altLang="en-US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54" y="1326961"/>
            <a:ext cx="7078228" cy="469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 (R-CNN)</a:t>
            </a:r>
            <a:endParaRPr lang="ko-KR" altLang="en-US" dirty="0"/>
          </a:p>
        </p:txBody>
      </p:sp>
      <p:pic>
        <p:nvPicPr>
          <p:cNvPr id="3076" name="Picture 4" descr="http://images.slideplayer.com/19/5756107/slides/slide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14329" r="3612" b="10857"/>
          <a:stretch/>
        </p:blipFill>
        <p:spPr bwMode="auto">
          <a:xfrm>
            <a:off x="683568" y="1484784"/>
            <a:ext cx="7643192" cy="46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6301045"/>
            <a:ext cx="8712968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Girshick</a:t>
            </a:r>
            <a:r>
              <a:rPr lang="en-US" altLang="ko-KR" sz="1050" dirty="0"/>
              <a:t>, Ross, et al. "Region-based convolutional networks for accurate object detection and segmentation." </a:t>
            </a:r>
            <a:r>
              <a:rPr lang="en-US" altLang="ko-KR" sz="1050" i="1" dirty="0"/>
              <a:t>Pattern Analysis and Machine Intelligence, IEEE Transactions on</a:t>
            </a:r>
            <a:r>
              <a:rPr lang="en-US" altLang="ko-KR" sz="1050" dirty="0"/>
              <a:t> 38.1 (2016): 142-158.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39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Image Captioning (CNN+LSTM)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3236" y="6309320"/>
            <a:ext cx="8784976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Donahue, Jeffrey, et al. "Long-term recurrent convolutional networks for visual recognition and description." </a:t>
            </a:r>
            <a:r>
              <a:rPr lang="en-US" altLang="ko-KR" sz="1050" i="1" dirty="0"/>
              <a:t>Proceedings of the IEEE Conference on Computer Vision and Pattern Recognition</a:t>
            </a:r>
            <a:r>
              <a:rPr lang="en-US" altLang="ko-KR" sz="1050" dirty="0"/>
              <a:t>. 2015.</a:t>
            </a:r>
            <a:endParaRPr lang="ko-KR" altLang="en-US" sz="10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" y="2101106"/>
            <a:ext cx="5019695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19" y="1988840"/>
            <a:ext cx="3330765" cy="294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804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Segmentation (</a:t>
            </a:r>
            <a:r>
              <a:rPr lang="en-US" altLang="ko-KR" dirty="0" err="1" smtClean="0"/>
              <a:t>DeconvNet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2928" y="6504438"/>
            <a:ext cx="8083872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Hyeonwoo</a:t>
            </a:r>
            <a:r>
              <a:rPr lang="en-US" altLang="ko-KR" sz="1000" dirty="0"/>
              <a:t> Noh, </a:t>
            </a:r>
            <a:r>
              <a:rPr lang="en-US" altLang="ko-KR" sz="1000" dirty="0" err="1"/>
              <a:t>Seunghoon</a:t>
            </a:r>
            <a:r>
              <a:rPr lang="en-US" altLang="ko-KR" sz="1000" dirty="0"/>
              <a:t> Hong, </a:t>
            </a:r>
            <a:r>
              <a:rPr lang="en-US" altLang="ko-KR" sz="1000" dirty="0" err="1"/>
              <a:t>Bohyung</a:t>
            </a:r>
            <a:r>
              <a:rPr lang="en-US" altLang="ko-KR" sz="1000" dirty="0"/>
              <a:t> Han, Learning Deconvolution Network for Semantic Segmentation, arXiv:1505.04366.</a:t>
            </a:r>
            <a:endParaRPr lang="ko-KR" alt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02328" cy="229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00619"/>
            <a:ext cx="7992888" cy="262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Deep </a:t>
            </a:r>
            <a:r>
              <a:rPr lang="en-US" altLang="ko-KR" dirty="0" err="1"/>
              <a:t>Visuomotor</a:t>
            </a:r>
            <a:r>
              <a:rPr lang="en-US" altLang="ko-KR" dirty="0"/>
              <a:t> </a:t>
            </a:r>
            <a:r>
              <a:rPr lang="en-US" altLang="ko-KR" dirty="0" smtClean="0"/>
              <a:t>Control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6453336"/>
            <a:ext cx="7272808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Levine, Sergey, et al. "End-to-end training of deep </a:t>
            </a:r>
            <a:r>
              <a:rPr lang="en-US" altLang="ko-KR" sz="1050" dirty="0" err="1"/>
              <a:t>visuomotor</a:t>
            </a:r>
            <a:r>
              <a:rPr lang="en-US" altLang="ko-KR" sz="1050" dirty="0"/>
              <a:t> policies." </a:t>
            </a:r>
            <a:r>
              <a:rPr lang="en-US" altLang="ko-KR" sz="1050" i="1" dirty="0" err="1"/>
              <a:t>arXiv</a:t>
            </a:r>
            <a:r>
              <a:rPr lang="en-US" altLang="ko-KR" sz="1050" i="1" dirty="0"/>
              <a:t> preprint arXiv:1504.00702</a:t>
            </a:r>
            <a:r>
              <a:rPr lang="en-US" altLang="ko-KR" sz="1050" dirty="0"/>
              <a:t> (2015).</a:t>
            </a:r>
            <a:endParaRPr lang="ko-KR" altLang="en-US" sz="1050" dirty="0"/>
          </a:p>
        </p:txBody>
      </p:sp>
      <p:pic>
        <p:nvPicPr>
          <p:cNvPr id="5" name="End-to-End Training of Deep Visuomotor Policies- Visual Re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986" y="1556792"/>
            <a:ext cx="819281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Style (CNN)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6525344"/>
            <a:ext cx="6696744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Gatys</a:t>
            </a:r>
            <a:r>
              <a:rPr lang="en-US" altLang="ko-KR" sz="1050" dirty="0"/>
              <a:t>, Leon A., Alexander S. </a:t>
            </a:r>
            <a:r>
              <a:rPr lang="en-US" altLang="ko-KR" sz="1050" dirty="0" err="1"/>
              <a:t>Ecker</a:t>
            </a:r>
            <a:r>
              <a:rPr lang="en-US" altLang="ko-KR" sz="1050" dirty="0"/>
              <a:t>, and Matthias </a:t>
            </a:r>
            <a:r>
              <a:rPr lang="en-US" altLang="ko-KR" sz="1050" dirty="0" err="1"/>
              <a:t>Bethge</a:t>
            </a:r>
            <a:r>
              <a:rPr lang="en-US" altLang="ko-KR" sz="1050" dirty="0"/>
              <a:t>. "A neural algorithm of artistic style." </a:t>
            </a:r>
            <a:r>
              <a:rPr lang="en-US" altLang="ko-KR" sz="1050" dirty="0" err="1"/>
              <a:t>arXiv</a:t>
            </a:r>
            <a:r>
              <a:rPr lang="en-US" altLang="ko-KR" sz="1050" dirty="0"/>
              <a:t>, 2015</a:t>
            </a:r>
            <a:endParaRPr lang="ko-KR" altLang="en-US" sz="1050" dirty="0"/>
          </a:p>
        </p:txBody>
      </p:sp>
      <p:pic>
        <p:nvPicPr>
          <p:cNvPr id="6146" name="Picture 2" descr="https://scontent.xx.fbcdn.net/hphotos-xap1/v/t1.0-9/1236394_1001907516565160_2159971807855513531_n.jpg?oh=bab6c3ef36420160ece6bc109c718975&amp;oe=5789A4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28061" cy="41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Deep Learning?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264" y="1762586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</a:t>
            </a:r>
            <a:r>
              <a:rPr lang="en-US" altLang="ko-KR" sz="2000" b="1" dirty="0">
                <a:solidFill>
                  <a:srgbClr val="FF0000"/>
                </a:solidFill>
              </a:rPr>
              <a:t>learning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is </a:t>
            </a:r>
            <a:r>
              <a:rPr lang="en-US" altLang="ko-KR" sz="2000" dirty="0"/>
              <a:t>a branch of machine learning based on a set of algorithms that attempt to model high-level abstractions in data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by using multiple processing layers, with complex structures or otherwise, composed of multiple non-linear </a:t>
            </a:r>
            <a:r>
              <a:rPr lang="en-US" altLang="ko-KR" sz="2000" dirty="0" smtClean="0"/>
              <a:t>transformations.”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6264" y="1402546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Wikipedia says: </a:t>
            </a:r>
            <a:endParaRPr lang="ko-KR" altLang="en-US" sz="2000" dirty="0"/>
          </a:p>
        </p:txBody>
      </p:sp>
      <p:pic>
        <p:nvPicPr>
          <p:cNvPr id="2050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00" y="3757598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91284" y="4545416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2096" y="4225280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High-level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7372" y="4610745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58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 it Brand </a:t>
            </a:r>
            <a:r>
              <a:rPr lang="en-US" altLang="ko-KR" dirty="0" smtClean="0">
                <a:solidFill>
                  <a:srgbClr val="FF0000"/>
                </a:solidFill>
              </a:rPr>
              <a:t>New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501774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57832" y="150177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Nets</a:t>
            </a:r>
            <a:endParaRPr lang="ko-KR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653126" y="1501774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McCulloch &amp; Pitt 1943</a:t>
            </a:r>
            <a:endParaRPr lang="ko-KR" alt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957831" y="205428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Perception</a:t>
            </a:r>
            <a:endParaRPr lang="ko-KR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653126" y="2054284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Rosenblatt 1958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957830" y="272591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RNN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53126" y="2725910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Grossberg 1973</a:t>
            </a:r>
            <a:endParaRPr lang="ko-KR" alt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957828" y="3169733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CNN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653126" y="3169733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Fukushima 1979</a:t>
            </a:r>
            <a:endParaRPr lang="ko-KR" alt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957827" y="3905593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RBM</a:t>
            </a:r>
            <a:endParaRPr lang="ko-KR" alt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653125" y="3878038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1999</a:t>
            </a:r>
            <a:endParaRPr lang="ko-KR" alt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957826" y="457456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DBN</a:t>
            </a:r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653124" y="4574564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2006</a:t>
            </a:r>
            <a:endParaRPr lang="ko-KR" alt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57826" y="498898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D-AE</a:t>
            </a:r>
            <a:endParaRPr lang="ko-KR" alt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653126" y="4990096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Vincent 2008</a:t>
            </a:r>
            <a:endParaRPr lang="ko-KR" altLang="en-US" sz="2000" dirty="0" smtClean="0"/>
          </a:p>
        </p:txBody>
      </p:sp>
      <p:pic>
        <p:nvPicPr>
          <p:cNvPr id="1026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527174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797153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956201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33b9dcd9585eed54381606d91be9cf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5199582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957832" y="5555708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AlexNet</a:t>
            </a:r>
            <a:endParaRPr lang="ko-KR" altLang="en-US" sz="2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653126" y="5548316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Alex 2012</a:t>
            </a:r>
            <a:endParaRPr lang="ko-KR" altLang="en-US" sz="2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57832" y="5975855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GoogLeNet</a:t>
            </a:r>
            <a:endParaRPr lang="ko-KR" altLang="en-US" sz="20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5653124" y="5981218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Szegedy 2015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876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7" grpId="0"/>
      <p:bldP spid="2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Representation</a:t>
            </a:r>
            <a:endParaRPr lang="ko-KR" altLang="en-US" dirty="0"/>
          </a:p>
        </p:txBody>
      </p:sp>
      <p:pic>
        <p:nvPicPr>
          <p:cNvPr id="3074" name="Picture 2" descr="http://www.online-image-editor.com/styles/2014/images/example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509120"/>
            <a:ext cx="285031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1154" y="3128268"/>
            <a:ext cx="2664296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Trainable Feature Transform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1154" y="1747416"/>
            <a:ext cx="2664296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Trainable Feature Transform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291000" y="4051672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288698" y="2668724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280602" y="1268760"/>
            <a:ext cx="2302" cy="4678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0312" y="1508814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ML/AI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 we learn features?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What is the fundamental rule?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What is the learning algorithms?</a:t>
            </a:r>
            <a:endParaRPr lang="ko-KR" altLang="en-US" sz="2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30312" y="2814250"/>
            <a:ext cx="500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Neuroscience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does the cortex learn perception</a:t>
            </a:r>
            <a:r>
              <a:rPr lang="en-US" altLang="ko-KR" sz="2400" dirty="0" smtClean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312" y="3742655"/>
            <a:ext cx="500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CogSci</a:t>
            </a:r>
            <a:r>
              <a:rPr lang="en-US" altLang="ko-KR" sz="2400" dirty="0" smtClean="0"/>
              <a:t>: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how does the mind learn abstract concepts on top of less abstract ones?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312" y="4955684"/>
            <a:ext cx="500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Deep learning </a:t>
            </a:r>
            <a:r>
              <a:rPr lang="en-US" altLang="ko-KR" sz="2400" b="1" dirty="0" smtClean="0"/>
              <a:t>addresses the problem of learning hierarchical representation with a single algorithm. </a:t>
            </a:r>
          </a:p>
        </p:txBody>
      </p:sp>
    </p:spTree>
    <p:extLst>
      <p:ext uri="{BB962C8B-B14F-4D97-AF65-F5344CB8AC3E}">
        <p14:creationId xmlns:p14="http://schemas.microsoft.com/office/powerpoint/2010/main" val="37069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Inspired by Nature?</a:t>
            </a:r>
            <a:endParaRPr lang="ko-KR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58255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481" y="6351711"/>
            <a:ext cx="3932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Sure there is some </a:t>
            </a:r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resemblance</a:t>
            </a:r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!</a:t>
            </a:r>
            <a:endParaRPr lang="ko-KR" altLang="en-US" sz="2000" dirty="0" smtClean="0">
              <a:latin typeface="Adobe Fan Heiti Std B" pitchFamily="34" charset="-128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1611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60032" y="4289152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000" dirty="0"/>
              <a:t>L'Avion III de Clement Ader, 1897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54312" y="6339011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But, do not go </a:t>
            </a:r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TOO FAR</a:t>
            </a:r>
            <a:r>
              <a:rPr lang="en-US" altLang="ko-KR" sz="2000" dirty="0" smtClean="0">
                <a:latin typeface="Adobe Fan Heiti Std B" pitchFamily="34" charset="-128"/>
                <a:ea typeface="Adobe Fan Heiti Std B" pitchFamily="34" charset="-128"/>
              </a:rPr>
              <a:t>. </a:t>
            </a:r>
            <a:endParaRPr lang="ko-KR" altLang="en-US" sz="2000" dirty="0" smtClean="0">
              <a:latin typeface="Adobe Fan Heiti Std B" pitchFamily="34" charset="-128"/>
            </a:endParaRPr>
          </a:p>
        </p:txBody>
      </p:sp>
      <p:pic>
        <p:nvPicPr>
          <p:cNvPr id="3082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758933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65000"/>
                  </a:schemeClr>
                </a:solidFill>
              </a:rPr>
              <a:t>Four</a:t>
            </a:r>
            <a:r>
              <a:rPr lang="en-US" altLang="ko-KR" sz="3600" dirty="0" smtClean="0"/>
              <a:t> Types of Deep Architectures</a:t>
            </a:r>
            <a:endParaRPr lang="ko-KR" altLang="en-US" sz="3600" dirty="0"/>
          </a:p>
        </p:txBody>
      </p:sp>
      <p:grpSp>
        <p:nvGrpSpPr>
          <p:cNvPr id="77" name="그룹 76"/>
          <p:cNvGrpSpPr/>
          <p:nvPr/>
        </p:nvGrpSpPr>
        <p:grpSpPr>
          <a:xfrm>
            <a:off x="612684" y="1269322"/>
            <a:ext cx="7231664" cy="1137614"/>
            <a:chOff x="467544" y="1269322"/>
            <a:chExt cx="7231664" cy="1137614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269322"/>
              <a:ext cx="6107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Feed-Forward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multilayer neural nets, convolutional nets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395168" y="1687736"/>
              <a:ext cx="6304040" cy="719200"/>
              <a:chOff x="1395168" y="1556792"/>
              <a:chExt cx="6304040" cy="7192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9516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직선 화살표 연결선 5"/>
              <p:cNvCxnSpPr>
                <a:stCxn id="11" idx="1"/>
                <a:endCxn id="5" idx="3"/>
              </p:cNvCxnSpPr>
              <p:nvPr/>
            </p:nvCxnSpPr>
            <p:spPr>
              <a:xfrm flipH="1">
                <a:off x="1938568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/>
              <p:cNvSpPr/>
              <p:nvPr/>
            </p:nvSpPr>
            <p:spPr>
              <a:xfrm>
                <a:off x="3315381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235594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15580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직선 화살표 연결선 14"/>
              <p:cNvCxnSpPr>
                <a:stCxn id="12" idx="1"/>
                <a:endCxn id="11" idx="3"/>
              </p:cNvCxnSpPr>
              <p:nvPr/>
            </p:nvCxnSpPr>
            <p:spPr>
              <a:xfrm flipH="1">
                <a:off x="3858781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3" idx="1"/>
                <a:endCxn id="12" idx="3"/>
              </p:cNvCxnSpPr>
              <p:nvPr/>
            </p:nvCxnSpPr>
            <p:spPr>
              <a:xfrm flipH="1">
                <a:off x="5778994" y="1916392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/>
          <p:cNvGrpSpPr/>
          <p:nvPr/>
        </p:nvGrpSpPr>
        <p:grpSpPr>
          <a:xfrm>
            <a:off x="612684" y="2628759"/>
            <a:ext cx="7231664" cy="1164076"/>
            <a:chOff x="467544" y="2651988"/>
            <a:chExt cx="7231664" cy="1164076"/>
          </a:xfrm>
        </p:grpSpPr>
        <p:sp>
          <p:nvSpPr>
            <p:cNvPr id="24" name="TextBox 23"/>
            <p:cNvSpPr txBox="1"/>
            <p:nvPr/>
          </p:nvSpPr>
          <p:spPr>
            <a:xfrm>
              <a:off x="467544" y="2651988"/>
              <a:ext cx="6133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Feed-Back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Stacked Sparse Coding, Deconvolutional Nets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395168" y="3096864"/>
              <a:ext cx="6304040" cy="719200"/>
              <a:chOff x="1395168" y="3212976"/>
              <a:chExt cx="6304040" cy="71920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39516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직선 화살표 연결선 25"/>
              <p:cNvCxnSpPr>
                <a:stCxn id="27" idx="1"/>
                <a:endCxn id="25" idx="3"/>
              </p:cNvCxnSpPr>
              <p:nvPr/>
            </p:nvCxnSpPr>
            <p:spPr>
              <a:xfrm flipH="1">
                <a:off x="1938568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/>
              <p:cNvSpPr/>
              <p:nvPr/>
            </p:nvSpPr>
            <p:spPr>
              <a:xfrm>
                <a:off x="3315381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235594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15580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화살표 연결선 29"/>
              <p:cNvCxnSpPr>
                <a:stCxn id="28" idx="1"/>
                <a:endCxn id="27" idx="3"/>
              </p:cNvCxnSpPr>
              <p:nvPr/>
            </p:nvCxnSpPr>
            <p:spPr>
              <a:xfrm flipH="1">
                <a:off x="3858781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>
                <a:stCxn id="29" idx="1"/>
                <a:endCxn id="28" idx="3"/>
              </p:cNvCxnSpPr>
              <p:nvPr/>
            </p:nvCxnSpPr>
            <p:spPr>
              <a:xfrm flipH="1">
                <a:off x="5778994" y="3572576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/>
          <p:cNvGrpSpPr/>
          <p:nvPr/>
        </p:nvGrpSpPr>
        <p:grpSpPr>
          <a:xfrm>
            <a:off x="612684" y="4014658"/>
            <a:ext cx="7231664" cy="1136734"/>
            <a:chOff x="506265" y="4049486"/>
            <a:chExt cx="7231664" cy="1136734"/>
          </a:xfrm>
        </p:grpSpPr>
        <p:sp>
          <p:nvSpPr>
            <p:cNvPr id="32" name="TextBox 31"/>
            <p:cNvSpPr txBox="1"/>
            <p:nvPr/>
          </p:nvSpPr>
          <p:spPr>
            <a:xfrm>
              <a:off x="506265" y="4049486"/>
              <a:ext cx="7051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Bi-Directional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Deep Boltzmann Machines, Stacked Auto-Encoders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433889" y="4467020"/>
              <a:ext cx="6304040" cy="719200"/>
              <a:chOff x="1433889" y="4869160"/>
              <a:chExt cx="6304040" cy="71920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43388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직선 화살표 연결선 33"/>
              <p:cNvCxnSpPr>
                <a:stCxn id="35" idx="1"/>
                <a:endCxn id="33" idx="3"/>
              </p:cNvCxnSpPr>
              <p:nvPr/>
            </p:nvCxnSpPr>
            <p:spPr>
              <a:xfrm flipH="1">
                <a:off x="1977289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3354102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274315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19452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직선 화살표 연결선 37"/>
              <p:cNvCxnSpPr>
                <a:stCxn id="36" idx="1"/>
                <a:endCxn id="35" idx="3"/>
              </p:cNvCxnSpPr>
              <p:nvPr/>
            </p:nvCxnSpPr>
            <p:spPr>
              <a:xfrm flipH="1">
                <a:off x="3897502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stCxn id="37" idx="1"/>
                <a:endCxn id="36" idx="3"/>
              </p:cNvCxnSpPr>
              <p:nvPr/>
            </p:nvCxnSpPr>
            <p:spPr>
              <a:xfrm flipH="1">
                <a:off x="5817715" y="5228760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그룹 73"/>
          <p:cNvGrpSpPr/>
          <p:nvPr/>
        </p:nvGrpSpPr>
        <p:grpSpPr>
          <a:xfrm>
            <a:off x="612684" y="5373216"/>
            <a:ext cx="7231664" cy="1136734"/>
            <a:chOff x="482058" y="5373216"/>
            <a:chExt cx="7231664" cy="1136734"/>
          </a:xfrm>
        </p:grpSpPr>
        <p:sp>
          <p:nvSpPr>
            <p:cNvPr id="52" name="TextBox 51"/>
            <p:cNvSpPr txBox="1"/>
            <p:nvPr/>
          </p:nvSpPr>
          <p:spPr>
            <a:xfrm>
              <a:off x="482058" y="5373216"/>
              <a:ext cx="5687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Adobe Fan Heiti Std B" pitchFamily="34" charset="-128"/>
                  <a:ea typeface="Adobe Fan Heiti Std B" pitchFamily="34" charset="-128"/>
                </a:rPr>
                <a:t>Recurrent</a:t>
              </a:r>
              <a:r>
                <a:rPr lang="en-US" altLang="ko-KR" dirty="0" smtClean="0">
                  <a:latin typeface="Adobe Fan Heiti Std B" pitchFamily="34" charset="-128"/>
                  <a:ea typeface="Adobe Fan Heiti Std B" pitchFamily="34" charset="-128"/>
                </a:rPr>
                <a:t>: Recurrent Nets, Long-Short Term Memory</a:t>
              </a:r>
              <a:endParaRPr lang="ko-KR" altLang="en-US" dirty="0" smtClean="0">
                <a:latin typeface="Adobe Fan Heiti Std B" pitchFamily="34" charset="-128"/>
                <a:ea typeface="Adobe Fan Heiti Std B" pitchFamily="34" charset="-128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40968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>
              <a:stCxn id="56" idx="1"/>
              <a:endCxn id="54" idx="3"/>
            </p:cNvCxnSpPr>
            <p:nvPr/>
          </p:nvCxnSpPr>
          <p:spPr>
            <a:xfrm flipH="1">
              <a:off x="1953082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3329895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250108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17032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>
              <a:stCxn id="57" idx="1"/>
              <a:endCxn id="56" idx="3"/>
            </p:cNvCxnSpPr>
            <p:nvPr/>
          </p:nvCxnSpPr>
          <p:spPr>
            <a:xfrm flipH="1">
              <a:off x="3873295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1"/>
              <a:endCxn id="57" idx="3"/>
            </p:cNvCxnSpPr>
            <p:nvPr/>
          </p:nvCxnSpPr>
          <p:spPr>
            <a:xfrm flipH="1">
              <a:off x="5793508" y="6150350"/>
              <a:ext cx="13768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구부러진 연결선 61"/>
            <p:cNvCxnSpPr>
              <a:stCxn id="56" idx="2"/>
              <a:endCxn id="56" idx="3"/>
            </p:cNvCxnSpPr>
            <p:nvPr/>
          </p:nvCxnSpPr>
          <p:spPr>
            <a:xfrm rot="5400000" flipH="1" flipV="1">
              <a:off x="3557645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구부러진 연결선 61"/>
            <p:cNvCxnSpPr/>
            <p:nvPr/>
          </p:nvCxnSpPr>
          <p:spPr>
            <a:xfrm rot="5400000" flipH="1" flipV="1">
              <a:off x="5463344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3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BTW, do we really need deep?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556792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723" y="6014759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Cited &gt; 12,000</a:t>
            </a:r>
            <a:endParaRPr lang="ko-KR" altLang="en-US" sz="2000" dirty="0" smtClean="0">
              <a:solidFill>
                <a:srgbClr val="FF0000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988840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09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BTW, do we really need deep?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880" y="1508591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Deep machines are more efficient for 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representing</a:t>
            </a:r>
            <a:r>
              <a:rPr lang="en-US" altLang="ko-KR" sz="2400" dirty="0" smtClean="0">
                <a:latin typeface="+mn-ea"/>
              </a:rPr>
              <a:t> certain classes of functions,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particularly those involved in visual recognition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80" y="2852936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other words, they can represent more complex functions with less “hardware”.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880" y="393305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fact, it works out perfectly in a number of competitions.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4714726"/>
            <a:ext cx="8918648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The researchers say even they weren’t sure this new approach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152 layers!</a:t>
            </a:r>
            <a:r>
              <a:rPr lang="en-US" altLang="ko-KR" sz="2000" dirty="0" smtClean="0">
                <a:latin typeface="+mn-ea"/>
              </a:rPr>
              <a:t>) was </a:t>
            </a:r>
            <a:r>
              <a:rPr lang="en-US" altLang="ko-KR" sz="2000" dirty="0">
                <a:latin typeface="+mn-ea"/>
              </a:rPr>
              <a:t>going to be successful – until it was.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“</a:t>
            </a:r>
            <a:r>
              <a:rPr lang="en-US" altLang="ko-KR" sz="2000" dirty="0">
                <a:solidFill>
                  <a:srgbClr val="0000FF"/>
                </a:solidFill>
                <a:latin typeface="+mn-ea"/>
              </a:rPr>
              <a:t>We even didn’t believe this single idea could be so significant</a:t>
            </a:r>
            <a:r>
              <a:rPr lang="en-US" altLang="ko-KR" sz="2000" dirty="0">
                <a:latin typeface="+mn-ea"/>
              </a:rPr>
              <a:t>,”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said</a:t>
            </a:r>
            <a:r>
              <a:rPr lang="en-US" altLang="ko-KR" sz="2000" dirty="0">
                <a:latin typeface="+mn-ea"/>
              </a:rPr>
              <a:t> Jian Sun, a principal research manager at Microsoft </a:t>
            </a:r>
            <a:r>
              <a:rPr lang="en-US" altLang="ko-KR" sz="2000" dirty="0" smtClean="0">
                <a:latin typeface="+mn-ea"/>
              </a:rPr>
              <a:t>Research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12368" y="6078488"/>
            <a:ext cx="6174432" cy="2308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/>
              <a:t>http://blogs.microsoft.com/next/2015/12/10/microsoft-researchers-win-imagenet-computer-vision-challenge/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8834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it Omnipotent?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7488832" cy="42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8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296</TotalTime>
  <Words>539</Words>
  <Application>Microsoft Macintosh PowerPoint</Application>
  <PresentationFormat>화면 슬라이드 쇼(4:3)</PresentationFormat>
  <Paragraphs>76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Adobe Fan Heiti Std B</vt:lpstr>
      <vt:lpstr>Adobe Heiti Std R</vt:lpstr>
      <vt:lpstr>Arial Rounded MT Bold</vt:lpstr>
      <vt:lpstr>Microsoft JhengHei</vt:lpstr>
      <vt:lpstr>Microsoft YaHei</vt:lpstr>
      <vt:lpstr>Wingdings</vt:lpstr>
      <vt:lpstr>Arial</vt:lpstr>
      <vt:lpstr>Office 테마</vt:lpstr>
      <vt:lpstr>Introduction to Deep Learning</vt:lpstr>
      <vt:lpstr>What is Deep Learning?</vt:lpstr>
      <vt:lpstr>Is it Brand New?</vt:lpstr>
      <vt:lpstr>Learning Representation</vt:lpstr>
      <vt:lpstr>Inspired by Nature?</vt:lpstr>
      <vt:lpstr>Four Types of Deep Architectures</vt:lpstr>
      <vt:lpstr>BTW, do we really need deep?</vt:lpstr>
      <vt:lpstr>BTW, do we really need deep?</vt:lpstr>
      <vt:lpstr>Is it Omnipotent?</vt:lpstr>
      <vt:lpstr>Applications</vt:lpstr>
      <vt:lpstr>Scene Recognition (CNN)</vt:lpstr>
      <vt:lpstr>Visual Style Recognition (CNN)</vt:lpstr>
      <vt:lpstr>Object Detection (R-CNN)</vt:lpstr>
      <vt:lpstr>Image Captioning (CNN+LSTM)</vt:lpstr>
      <vt:lpstr>Segmentation (DeconvNet)</vt:lpstr>
      <vt:lpstr>Deep Visuomotor Control (CNN)</vt:lpstr>
      <vt:lpstr>Neural Style (CNN)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46</cp:revision>
  <dcterms:created xsi:type="dcterms:W3CDTF">2006-10-05T04:04:58Z</dcterms:created>
  <dcterms:modified xsi:type="dcterms:W3CDTF">2016-04-03T14:05:52Z</dcterms:modified>
</cp:coreProperties>
</file>